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9.png" ContentType="image/png"/>
  <Override PartName="/ppt/media/image7.jpeg" ContentType="image/jpeg"/>
  <Override PartName="/ppt/media/image1.png" ContentType="image/png"/>
  <Override PartName="/ppt/media/image8.png" ContentType="image/png"/>
  <Override PartName="/ppt/media/image2.jpeg" ContentType="image/jpe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25560" y="0"/>
            <a:ext cx="12005280" cy="6643800"/>
            <a:chOff x="-25560" y="0"/>
            <a:chExt cx="12005280" cy="6643800"/>
          </a:xfrm>
        </p:grpSpPr>
        <p:sp>
          <p:nvSpPr>
            <p:cNvPr id="2" name="CustomShape 2"/>
            <p:cNvSpPr/>
            <p:nvPr/>
          </p:nvSpPr>
          <p:spPr>
            <a:xfrm>
              <a:off x="0" y="0"/>
              <a:ext cx="11979720" cy="664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>
              <a:noFill/>
            </a:ln>
            <a:effectLst>
              <a:outerShdw algn="tl" blurRad="98425" dir="4391803" dist="75963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3"/>
            <p:cNvSpPr/>
            <p:nvPr/>
          </p:nvSpPr>
          <p:spPr>
            <a:xfrm>
              <a:off x="-25560" y="0"/>
              <a:ext cx="11773080" cy="6419160"/>
            </a:xfrm>
            <a:custGeom>
              <a:avLst/>
              <a:gd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440">
              <a:solidFill>
                <a:schemeClr val="tx1">
                  <a:lumMod val="50000"/>
                  <a:lumOff val="50000"/>
                </a:schemeClr>
              </a:solidFill>
              <a:miter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4" name="CustomShape 4"/>
            <p:cNvSpPr/>
            <p:nvPr/>
          </p:nvSpPr>
          <p:spPr>
            <a:xfrm>
              <a:off x="0" y="5600160"/>
              <a:ext cx="11706120" cy="780120"/>
            </a:xfrm>
            <a:prstGeom prst="rect">
              <a:avLst/>
            </a:prstGeom>
            <a:gradFill rotWithShape="0">
              <a:gsLst>
                <a:gs pos="0">
                  <a:srgbClr val="b80e0f"/>
                </a:gs>
                <a:gs pos="100000">
                  <a:srgbClr val="5c0707"/>
                </a:gs>
              </a:gsLst>
              <a:path path="circle"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pic>
        <p:nvPicPr>
          <p:cNvPr id="5" name="Picture 6" descr=""/>
          <p:cNvPicPr/>
          <p:nvPr/>
        </p:nvPicPr>
        <p:blipFill>
          <a:blip r:embed="rId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5"/>
          <p:cNvSpPr/>
          <p:nvPr/>
        </p:nvSpPr>
        <p:spPr>
          <a:xfrm>
            <a:off x="-15840" y="0"/>
            <a:ext cx="11683440" cy="6587640"/>
          </a:xfrm>
          <a:custGeom>
            <a:avLst/>
            <a:gdLst/>
            <a:ah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 rotWithShape="0">
            <a:blip r:embed="rId6"/>
            <a:stretch>
              <a:fillRect/>
            </a:stretch>
          </a:blipFill>
          <a:ln>
            <a:noFill/>
          </a:ln>
          <a:effectLst>
            <a:outerShdw algn="tl" blurRad="101600" dir="4384010" dist="152031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" name="CustomShape 6"/>
          <p:cNvSpPr/>
          <p:nvPr/>
        </p:nvSpPr>
        <p:spPr>
          <a:xfrm>
            <a:off x="0" y="4282200"/>
            <a:ext cx="11328840" cy="2028600"/>
          </a:xfrm>
          <a:custGeom>
            <a:avLst/>
            <a:gdLst/>
            <a:ah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rotWithShape="0">
            <a:gsLst>
              <a:gs pos="0">
                <a:srgbClr val="b80e0f"/>
              </a:gs>
              <a:gs pos="100000">
                <a:srgbClr val="5c0707"/>
              </a:gs>
            </a:gsLst>
            <a:path path="circle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7"/>
          <p:cNvSpPr/>
          <p:nvPr/>
        </p:nvSpPr>
        <p:spPr>
          <a:xfrm>
            <a:off x="0" y="0"/>
            <a:ext cx="8719200" cy="456480"/>
          </a:xfrm>
          <a:custGeom>
            <a:avLst/>
            <a:gdLst/>
            <a:ah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b80e0f"/>
              </a:gs>
              <a:gs pos="100000">
                <a:srgbClr val="5c0707"/>
              </a:gs>
            </a:gsLst>
            <a:path path="circle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" name="CustomShape 8"/>
          <p:cNvSpPr/>
          <p:nvPr/>
        </p:nvSpPr>
        <p:spPr>
          <a:xfrm rot="21420000">
            <a:off x="-161640" y="293040"/>
            <a:ext cx="11366640" cy="5751360"/>
          </a:xfrm>
          <a:custGeom>
            <a:avLst/>
            <a:gdLst/>
            <a:ah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0" name="PlaceHolder 9"/>
          <p:cNvSpPr>
            <a:spLocks noGrp="1"/>
          </p:cNvSpPr>
          <p:nvPr>
            <p:ph type="title"/>
          </p:nvPr>
        </p:nvSpPr>
        <p:spPr>
          <a:xfrm rot="21420000">
            <a:off x="891000" y="662400"/>
            <a:ext cx="9754920" cy="2766240"/>
          </a:xfrm>
          <a:prstGeom prst="rect">
            <a:avLst/>
          </a:prstGeom>
        </p:spPr>
        <p:txBody>
          <a:bodyPr anchor="b">
            <a:normAutofit/>
          </a:bodyPr>
          <a:p>
            <a:pPr algn="r">
              <a:lnSpc>
                <a:spcPct val="90000"/>
              </a:lnSpc>
            </a:pPr>
            <a:r>
              <a:rPr b="0" lang="en-US" sz="8000" spc="-1" strike="noStrike" cap="all">
                <a:solidFill>
                  <a:srgbClr val="b80e0f"/>
                </a:solidFill>
                <a:latin typeface="Impact"/>
              </a:rPr>
              <a:t>Образец заголовка</a:t>
            </a:r>
            <a:endParaRPr b="0" lang="en-US" sz="80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" name="PlaceHolder 10"/>
          <p:cNvSpPr>
            <a:spLocks noGrp="1"/>
          </p:cNvSpPr>
          <p:nvPr>
            <p:ph type="dt"/>
          </p:nvPr>
        </p:nvSpPr>
        <p:spPr>
          <a:xfrm rot="21420000">
            <a:off x="4948200" y="4578480"/>
            <a:ext cx="6143400" cy="116280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7B591966-2CF8-486F-8E95-8A30FE523A5E}" type="datetime">
              <a:rPr b="0" lang="ru-RU" sz="5400" spc="-1" strike="noStrike" cap="all">
                <a:solidFill>
                  <a:srgbClr val="2e0304"/>
                </a:solidFill>
                <a:latin typeface="Impact"/>
              </a:rPr>
              <a:t>27.4.23</a:t>
            </a:fld>
            <a:endParaRPr b="0" lang="ru-RU" sz="5400" spc="-1" strike="noStrike">
              <a:latin typeface="Times New Roman"/>
            </a:endParaRPr>
          </a:p>
        </p:txBody>
      </p:sp>
      <p:sp>
        <p:nvSpPr>
          <p:cNvPr id="12" name="PlaceHolder 11"/>
          <p:cNvSpPr>
            <a:spLocks noGrp="1"/>
          </p:cNvSpPr>
          <p:nvPr>
            <p:ph type="ftr"/>
          </p:nvPr>
        </p:nvSpPr>
        <p:spPr>
          <a:xfrm rot="21420000">
            <a:off x="-5400" y="4882680"/>
            <a:ext cx="4046760" cy="119520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3" name="PlaceHolder 12"/>
          <p:cNvSpPr>
            <a:spLocks noGrp="1"/>
          </p:cNvSpPr>
          <p:nvPr>
            <p:ph type="sldNum"/>
          </p:nvPr>
        </p:nvSpPr>
        <p:spPr>
          <a:xfrm rot="21420000">
            <a:off x="9851400" y="3832560"/>
            <a:ext cx="90684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76039C56-75C9-46EC-AAF4-6BAB05C5E83F}" type="slidenum">
              <a:rPr b="0" lang="ru-RU" sz="2400" spc="-1" strike="noStrike" cap="all">
                <a:solidFill>
                  <a:srgbClr val="404040"/>
                </a:solidFill>
                <a:latin typeface="Impact"/>
              </a:rPr>
              <a:t>&lt;номер&gt;</a:t>
            </a:fld>
            <a:endParaRPr b="0" lang="ru-RU" sz="2400" spc="-1" strike="noStrike">
              <a:latin typeface="Times New Roman"/>
            </a:endParaRPr>
          </a:p>
        </p:txBody>
      </p:sp>
      <p:sp>
        <p:nvSpPr>
          <p:cNvPr id="14" name="CustomShape 13"/>
          <p:cNvSpPr/>
          <p:nvPr/>
        </p:nvSpPr>
        <p:spPr>
          <a:xfrm rot="21420000">
            <a:off x="4221360" y="5111280"/>
            <a:ext cx="515160" cy="515160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Для правки структуры щёлкните мышью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Второй уровень структуры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Третий уровень структуры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Четвёртый уровень структуры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Пятый уровень структуры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Шестой уровень структуры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Седьмой уровень структуры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53" name="Group 1"/>
          <p:cNvGrpSpPr/>
          <p:nvPr/>
        </p:nvGrpSpPr>
        <p:grpSpPr>
          <a:xfrm>
            <a:off x="-25560" y="0"/>
            <a:ext cx="12005280" cy="6643800"/>
            <a:chOff x="-25560" y="0"/>
            <a:chExt cx="12005280" cy="6643800"/>
          </a:xfrm>
        </p:grpSpPr>
        <p:sp>
          <p:nvSpPr>
            <p:cNvPr id="54" name="CustomShape 2"/>
            <p:cNvSpPr/>
            <p:nvPr/>
          </p:nvSpPr>
          <p:spPr>
            <a:xfrm>
              <a:off x="0" y="0"/>
              <a:ext cx="11979720" cy="664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>
              <a:noFill/>
            </a:ln>
            <a:effectLst>
              <a:outerShdw algn="tl" blurRad="98425" dir="4391803" dist="75963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5" name="CustomShape 3"/>
            <p:cNvSpPr/>
            <p:nvPr/>
          </p:nvSpPr>
          <p:spPr>
            <a:xfrm>
              <a:off x="-25560" y="0"/>
              <a:ext cx="11773080" cy="6419160"/>
            </a:xfrm>
            <a:custGeom>
              <a:avLst/>
              <a:gd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440">
              <a:solidFill>
                <a:schemeClr val="tx1">
                  <a:lumMod val="50000"/>
                  <a:lumOff val="50000"/>
                </a:schemeClr>
              </a:solidFill>
              <a:miter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6" name="CustomShape 4"/>
            <p:cNvSpPr/>
            <p:nvPr/>
          </p:nvSpPr>
          <p:spPr>
            <a:xfrm>
              <a:off x="0" y="5600160"/>
              <a:ext cx="11706120" cy="780120"/>
            </a:xfrm>
            <a:prstGeom prst="rect">
              <a:avLst/>
            </a:prstGeom>
            <a:gradFill rotWithShape="0">
              <a:gsLst>
                <a:gs pos="0">
                  <a:srgbClr val="b80e0f"/>
                </a:gs>
                <a:gs pos="100000">
                  <a:srgbClr val="5c0707"/>
                </a:gs>
              </a:gsLst>
              <a:path path="circle"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</p:grpSp>
      <p:sp>
        <p:nvSpPr>
          <p:cNvPr id="57" name="PlaceHolder 5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Образец заголовка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Образец текста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000000"/>
                </a:solidFill>
                <a:latin typeface="Impact"/>
              </a:rPr>
              <a:t>Второй уровень</a:t>
            </a:r>
            <a:endParaRPr b="0" lang="en-US" sz="1800" spc="-1" strike="noStrike" cap="all">
              <a:solidFill>
                <a:srgbClr val="000000"/>
              </a:solidFill>
              <a:latin typeface="Impac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Третий уровень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Четвертый уровень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000000"/>
                </a:solidFill>
                <a:latin typeface="Impact"/>
              </a:rPr>
              <a:t>Пятый уровень</a:t>
            </a:r>
            <a:endParaRPr b="0" lang="en-US" sz="14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dt"/>
          </p:nvPr>
        </p:nvSpPr>
        <p:spPr>
          <a:xfrm>
            <a:off x="7297920" y="5757480"/>
            <a:ext cx="378432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EDF15AC-2866-4A4D-A9A2-45FD5E40D3F0}" type="datetime">
              <a:rPr b="0" lang="ru-RU" sz="3200" spc="-1" strike="noStrike" cap="all">
                <a:solidFill>
                  <a:srgbClr val="5c0707"/>
                </a:solidFill>
                <a:latin typeface="Impact"/>
              </a:rPr>
              <a:t>27.4.23</a:t>
            </a:fld>
            <a:endParaRPr b="0" lang="ru-RU" sz="3200" spc="-1" strike="noStrike">
              <a:latin typeface="Times New Roman"/>
            </a:endParaRPr>
          </a:p>
        </p:txBody>
      </p:sp>
      <p:sp>
        <p:nvSpPr>
          <p:cNvPr id="60" name="PlaceHolder 8"/>
          <p:cNvSpPr>
            <a:spLocks noGrp="1"/>
          </p:cNvSpPr>
          <p:nvPr>
            <p:ph type="ftr"/>
          </p:nvPr>
        </p:nvSpPr>
        <p:spPr>
          <a:xfrm>
            <a:off x="685800" y="5757480"/>
            <a:ext cx="5499360" cy="49824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61" name="PlaceHolder 9"/>
          <p:cNvSpPr>
            <a:spLocks noGrp="1"/>
          </p:cNvSpPr>
          <p:nvPr>
            <p:ph type="sldNum"/>
          </p:nvPr>
        </p:nvSpPr>
        <p:spPr>
          <a:xfrm>
            <a:off x="6287040" y="5757480"/>
            <a:ext cx="906840" cy="4982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fld id="{D3DC3938-E293-4C69-B762-FB9DFE6BDF66}" type="slidenum">
              <a:rPr b="0" lang="ru-RU" sz="3200" spc="-1" strike="noStrike" cap="all">
                <a:solidFill>
                  <a:srgbClr val="5c0707"/>
                </a:solidFill>
                <a:latin typeface="Impact"/>
              </a:rPr>
              <a:t>&lt;номер&gt;</a:t>
            </a:fld>
            <a:endParaRPr b="0" lang="ru-RU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 rot="21420000">
            <a:off x="899280" y="986040"/>
            <a:ext cx="9754920" cy="244260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90000"/>
              </a:lnSpc>
            </a:pPr>
            <a:r>
              <a:rPr b="0" lang="en-US" sz="8000" spc="-1" strike="noStrike" cap="all">
                <a:solidFill>
                  <a:srgbClr val="b80e0f"/>
                </a:solidFill>
                <a:latin typeface="Impact"/>
              </a:rPr>
              <a:t>SWORD AND SHIELD</a:t>
            </a:r>
            <a:endParaRPr b="0" lang="en-US" sz="80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99" name="TextShape 2"/>
          <p:cNvSpPr txBox="1"/>
          <p:nvPr/>
        </p:nvSpPr>
        <p:spPr>
          <a:xfrm rot="21420000">
            <a:off x="982800" y="3504960"/>
            <a:ext cx="9754920" cy="550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algn="r">
              <a:lnSpc>
                <a:spcPct val="120000"/>
              </a:lnSpc>
              <a:spcBef>
                <a:spcPts val="1001"/>
              </a:spcBef>
            </a:pPr>
            <a:r>
              <a:rPr b="0" lang="ru-RU" sz="2800" spc="-1" strike="noStrike" cap="all">
                <a:solidFill>
                  <a:srgbClr val="808080"/>
                </a:solidFill>
                <a:latin typeface="Impact"/>
              </a:rPr>
              <a:t>WebMarket</a:t>
            </a:r>
            <a:endParaRPr b="0" lang="ru-RU" sz="2800" spc="-1" strike="noStrike">
              <a:latin typeface="Arial"/>
            </a:endParaRPr>
          </a:p>
          <a:p>
            <a:pPr algn="r">
              <a:lnSpc>
                <a:spcPct val="120000"/>
              </a:lnSpc>
              <a:spcBef>
                <a:spcPts val="1001"/>
              </a:spcBef>
            </a:pPr>
            <a:endParaRPr b="0" lang="ru-RU" sz="2800" spc="-1" strike="noStrike">
              <a:latin typeface="Arial"/>
            </a:endParaRPr>
          </a:p>
          <a:p>
            <a:pPr algn="r">
              <a:lnSpc>
                <a:spcPct val="120000"/>
              </a:lnSpc>
              <a:spcBef>
                <a:spcPts val="1001"/>
              </a:spcBef>
            </a:pPr>
            <a:r>
              <a:rPr b="0" lang="ru-RU" sz="2800" spc="-1" strike="noStrike" cap="all">
                <a:solidFill>
                  <a:srgbClr val="808080"/>
                </a:solidFill>
                <a:latin typeface="Impact"/>
              </a:rPr>
              <a:t>Выполнили: Котов Иван и Умеренков Владимир</a:t>
            </a:r>
            <a:endParaRPr b="0" lang="ru-RU" sz="2800" spc="-1" strike="noStrike">
              <a:latin typeface="Arial"/>
            </a:endParaRPr>
          </a:p>
          <a:p>
            <a:pPr algn="r">
              <a:lnSpc>
                <a:spcPct val="120000"/>
              </a:lnSpc>
              <a:spcBef>
                <a:spcPts val="1001"/>
              </a:spcBef>
            </a:pP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Идея проекта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687960" y="1678320"/>
            <a:ext cx="10394280" cy="1160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Проверить свои силы в создании web-сайтов, Front-end и back-end разработке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685800" y="2759400"/>
            <a:ext cx="1039644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b80e0f"/>
                </a:solidFill>
                <a:latin typeface="Impact"/>
              </a:rPr>
              <a:t>Задачи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03" name="CustomShape 4"/>
          <p:cNvSpPr/>
          <p:nvPr/>
        </p:nvSpPr>
        <p:spPr>
          <a:xfrm>
            <a:off x="685800" y="3760920"/>
            <a:ext cx="10396440" cy="283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000" spc="-1" strike="noStrike">
                <a:solidFill>
                  <a:srgbClr val="000000"/>
                </a:solidFill>
                <a:latin typeface="Impact"/>
              </a:rPr>
              <a:t>Разобраться в работе основных элементов Интернет магазинов</a:t>
            </a:r>
            <a:endParaRPr b="0" lang="ru-RU" sz="20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000" spc="-1" strike="noStrike">
                <a:solidFill>
                  <a:srgbClr val="000000"/>
                </a:solidFill>
                <a:latin typeface="Impact"/>
              </a:rPr>
              <a:t>Применить полученные  знания библиотеки Flask в реальном проекте</a:t>
            </a:r>
            <a:endParaRPr b="0" lang="ru-RU" sz="20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000" spc="-1" strike="noStrike">
                <a:solidFill>
                  <a:srgbClr val="000000"/>
                </a:solidFill>
                <a:latin typeface="Impact"/>
              </a:rPr>
              <a:t>Создать собственный сайт</a:t>
            </a:r>
            <a:endParaRPr b="0" lang="ru-RU" sz="20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ru-RU" sz="2000" spc="-1" strike="noStrike">
                <a:solidFill>
                  <a:srgbClr val="000000"/>
                </a:solidFill>
                <a:latin typeface="Impact"/>
              </a:rPr>
              <a:t>Оптимизировать работу программы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0160" y="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Структура проекта: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647280" y="810720"/>
            <a:ext cx="10394280" cy="4758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72000"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               </a:t>
            </a: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Для игры МЫ использовал 12 различных функций: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br/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1. main  - создание базы данных и запуск приложения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2. home– отображение главной страницы сайта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3. logout – Возможность выйти из аккаунта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4. load user- Получение информации о пользователе из базы данных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5. register- Регистрация новых пользователей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6. login –вход в аккаунт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7. Add products –добавление новых товаров 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8. Add to cart – добавление товаров в корзину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9. Cart – Отображение корзины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10. Change value – Возможность изменять количество товара в корзине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11. Add money – Пополнение счёта пользователя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 cap="all">
                <a:solidFill>
                  <a:srgbClr val="000000"/>
                </a:solidFill>
                <a:latin typeface="Impact"/>
              </a:rPr>
              <a:t>12. buy- покупка товара</a:t>
            </a:r>
            <a:endParaRPr b="0" lang="en-US" sz="16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830160" y="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Особенности приложения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832320" y="1152000"/>
            <a:ext cx="10394280" cy="3461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               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у нашего проекта несколько особенностей. Например одна из них - его оригинальность. Весь Front- end, был в ручную нарисован / создан. участниками проекта. Другой особенностью можно назвать режим администратора. В нём пользователь может удобно добавлять  или удалять товары. Ещё одна особенность это наличие счёта. Пользователь не сможет ничего купить если на его счёт не будет хватать на  это денег.  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267560" y="359280"/>
            <a:ext cx="923076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Использованные Технологии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685800" y="1511280"/>
            <a:ext cx="10394280" cy="55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	</a:t>
            </a: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Для реализации проекта были задействованы ранее изученные библиотеки 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  <p:pic>
        <p:nvPicPr>
          <p:cNvPr id="110" name="Рисунок 3" descr=""/>
          <p:cNvPicPr/>
          <p:nvPr/>
        </p:nvPicPr>
        <p:blipFill>
          <a:blip r:embed="rId1"/>
          <a:stretch/>
        </p:blipFill>
        <p:spPr>
          <a:xfrm>
            <a:off x="980280" y="2133360"/>
            <a:ext cx="10230840" cy="2590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2539440" y="321120"/>
            <a:ext cx="668736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Как мы делали сайт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685800" y="1348560"/>
            <a:ext cx="10394280" cy="2965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Ваня занимался технической частью проекта (Back-end)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Вова занимался внешней составляющей проекта (Front-end)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376520" y="344880"/>
            <a:ext cx="207468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Итоги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576000" y="144108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у нас получилось довести проект до конца и реализовать большую часть идей и задач поставленных перед проектом. 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80e0f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000000"/>
                </a:solidFill>
                <a:latin typeface="Impact"/>
              </a:rPr>
              <a:t>В дальнейшем следует добавить возможность загружать изображения товаров, возможность просмотра истории покупок и отображение прибыли. Улучшить дизайн проекта</a:t>
            </a:r>
            <a:endParaRPr b="0" lang="en-US" sz="2000" spc="-1" strike="noStrike" cap="all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1920960" y="65376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80e0f"/>
                </a:solidFill>
                <a:latin typeface="Impact"/>
              </a:rPr>
              <a:t>Спасибо за внимание !</a:t>
            </a:r>
            <a:endParaRPr b="0" lang="en-US" sz="5400" spc="-1" strike="noStrike">
              <a:solidFill>
                <a:srgbClr val="000000"/>
              </a:solidFill>
              <a:latin typeface="Impac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TM04033927[[fn=Главное мероприятие]]</Template>
  <TotalTime>123</TotalTime>
  <Application>LibreOffice/6.2.5.2$Windows_X86_64 LibreOffice_project/1ec314fa52f458adc18c4f025c545a4e8b22c159</Application>
  <Words>195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2023-01-15T20:15:32Z</dcterms:created>
  <dc:creator>admin</dc:creator>
  <dc:description/>
  <dc:language>ru-RU</dc:language>
  <cp:lastModifiedBy/>
  <dcterms:modified xsi:type="dcterms:W3CDTF">2023-04-27T17:50:07Z</dcterms:modified>
  <cp:revision>13</cp:revision>
  <dc:subject/>
  <dc:title>DOKA 3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